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8"/>
  </p:notesMasterIdLst>
  <p:sldIdLst>
    <p:sldId id="256" r:id="rId2"/>
    <p:sldId id="320" r:id="rId3"/>
    <p:sldId id="294" r:id="rId4"/>
    <p:sldId id="299" r:id="rId5"/>
    <p:sldId id="329" r:id="rId6"/>
    <p:sldId id="328" r:id="rId7"/>
    <p:sldId id="305" r:id="rId8"/>
    <p:sldId id="307" r:id="rId9"/>
    <p:sldId id="301" r:id="rId10"/>
    <p:sldId id="302" r:id="rId11"/>
    <p:sldId id="313" r:id="rId12"/>
    <p:sldId id="322" r:id="rId13"/>
    <p:sldId id="323" r:id="rId14"/>
    <p:sldId id="326" r:id="rId15"/>
    <p:sldId id="321" r:id="rId16"/>
    <p:sldId id="315" r:id="rId17"/>
    <p:sldId id="292" r:id="rId18"/>
    <p:sldId id="293" r:id="rId19"/>
    <p:sldId id="304" r:id="rId20"/>
    <p:sldId id="324" r:id="rId21"/>
    <p:sldId id="325" r:id="rId22"/>
    <p:sldId id="327" r:id="rId23"/>
    <p:sldId id="271" r:id="rId24"/>
    <p:sldId id="261" r:id="rId25"/>
    <p:sldId id="279" r:id="rId26"/>
    <p:sldId id="260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0" autoAdjust="0"/>
    <p:restoredTop sz="77971" autoAdjust="0"/>
  </p:normalViewPr>
  <p:slideViewPr>
    <p:cSldViewPr>
      <p:cViewPr varScale="1">
        <p:scale>
          <a:sx n="70" d="100"/>
          <a:sy n="70" d="100"/>
        </p:scale>
        <p:origin x="-15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evin%20Thompson\Documents\average%20price%20propionic%20aci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Average</a:t>
            </a:r>
            <a:r>
              <a:rPr lang="en-US" baseline="0"/>
              <a:t> Price of Propionic Acid</a:t>
            </a:r>
            <a:endParaRPr lang="en-US"/>
          </a:p>
        </c:rich>
      </c:tx>
      <c:layout/>
    </c:title>
    <c:plotArea>
      <c:layout/>
      <c:scatterChart>
        <c:scatterStyle val="smoothMarker"/>
        <c:ser>
          <c:idx val="0"/>
          <c:order val="0"/>
          <c:marker>
            <c:symbol val="none"/>
          </c:marker>
          <c:xVal>
            <c:numRef>
              <c:f>'[average price propionic acid.xlsx]Sheet1'!$B$3:$B$9</c:f>
              <c:numCache>
                <c:formatCode>General</c:formatCode>
                <c:ptCount val="7"/>
                <c:pt idx="0">
                  <c:v>2000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2008</c:v>
                </c:pt>
                <c:pt idx="6">
                  <c:v>2010</c:v>
                </c:pt>
              </c:numCache>
            </c:numRef>
          </c:xVal>
          <c:yVal>
            <c:numRef>
              <c:f>'[average price propionic acid.xlsx]Sheet1'!$C$3:$C$9</c:f>
              <c:numCache>
                <c:formatCode>General</c:formatCode>
                <c:ptCount val="7"/>
                <c:pt idx="0">
                  <c:v>46</c:v>
                </c:pt>
                <c:pt idx="1">
                  <c:v>46</c:v>
                </c:pt>
                <c:pt idx="2">
                  <c:v>48</c:v>
                </c:pt>
                <c:pt idx="3">
                  <c:v>52</c:v>
                </c:pt>
                <c:pt idx="4">
                  <c:v>63</c:v>
                </c:pt>
                <c:pt idx="5">
                  <c:v>85</c:v>
                </c:pt>
                <c:pt idx="6">
                  <c:v>92</c:v>
                </c:pt>
              </c:numCache>
            </c:numRef>
          </c:yVal>
          <c:smooth val="1"/>
        </c:ser>
        <c:axId val="70732416"/>
        <c:axId val="73147136"/>
      </c:scatterChart>
      <c:valAx>
        <c:axId val="70732416"/>
        <c:scaling>
          <c:orientation val="minMax"/>
          <c:max val="2010"/>
          <c:min val="20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</c:title>
        <c:numFmt formatCode="General" sourceLinked="1"/>
        <c:tickLblPos val="nextTo"/>
        <c:crossAx val="73147136"/>
        <c:crosses val="autoZero"/>
        <c:crossBetween val="midCat"/>
      </c:valAx>
      <c:valAx>
        <c:axId val="73147136"/>
        <c:scaling>
          <c:orientation val="minMax"/>
          <c:min val="40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Price Per Pound</a:t>
                </a:r>
              </a:p>
            </c:rich>
          </c:tx>
          <c:layout/>
        </c:title>
        <c:numFmt formatCode="General" sourceLinked="1"/>
        <c:tickLblPos val="nextTo"/>
        <c:crossAx val="70732416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CF3C4B-18C3-493E-8934-1E747A613637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B3DE1-2BE9-448D-A877-3149F77D5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is.com/Articles/2006/02/28/2012636/chemical-profile-propionic-acid.html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ropanoic_acid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US</a:t>
            </a:r>
            <a:r>
              <a:rPr lang="en-US" baseline="0" dirty="0" smtClean="0"/>
              <a:t> is a major user of </a:t>
            </a:r>
            <a:r>
              <a:rPr lang="en-US" baseline="0" dirty="0" err="1" smtClean="0"/>
              <a:t>propionic</a:t>
            </a:r>
            <a:r>
              <a:rPr lang="en-US" baseline="0" dirty="0" smtClean="0"/>
              <a:t> acid and with rising demand the process will be economical in theory</a:t>
            </a:r>
          </a:p>
          <a:p>
            <a:endParaRPr lang="en-US" baseline="0" dirty="0" smtClean="0"/>
          </a:p>
          <a:p>
            <a:r>
              <a:rPr lang="en-US" baseline="0" dirty="0" smtClean="0"/>
              <a:t>blurry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http://www.icis.com/Articles/2006/02/28/2012636/chemical-profile-propionic-acid.html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Make</a:t>
            </a:r>
            <a:r>
              <a:rPr lang="en-US" baseline="0" dirty="0" smtClean="0"/>
              <a:t> a new graph with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Arbys</a:t>
            </a:r>
            <a:r>
              <a:rPr lang="en-US" dirty="0" smtClean="0"/>
              <a:t> and Taco bell use </a:t>
            </a:r>
            <a:r>
              <a:rPr lang="en-US" dirty="0" err="1" smtClean="0"/>
              <a:t>propionic</a:t>
            </a:r>
            <a:r>
              <a:rPr lang="en-US" baseline="0" dirty="0" smtClean="0"/>
              <a:t> acid</a:t>
            </a:r>
          </a:p>
          <a:p>
            <a:r>
              <a:rPr lang="en-US" baseline="0" dirty="0" smtClean="0"/>
              <a:t>Farmers use </a:t>
            </a:r>
            <a:r>
              <a:rPr lang="en-US" baseline="0" dirty="0" err="1" smtClean="0"/>
              <a:t>propionic</a:t>
            </a:r>
            <a:r>
              <a:rPr lang="en-US" baseline="0" dirty="0" smtClean="0"/>
              <a:t> acid</a:t>
            </a:r>
          </a:p>
          <a:p>
            <a:endParaRPr lang="en-US" baseline="0" dirty="0" smtClean="0"/>
          </a:p>
          <a:p>
            <a:r>
              <a:rPr lang="en-US" dirty="0" smtClean="0"/>
              <a:t>Plans to have 40 workers across four differing shifts</a:t>
            </a:r>
          </a:p>
          <a:p>
            <a:r>
              <a:rPr lang="en-US" dirty="0" smtClean="0"/>
              <a:t>Plans for plant to be operated 337 days per year</a:t>
            </a:r>
          </a:p>
          <a:p>
            <a:r>
              <a:rPr lang="en-US" dirty="0" smtClean="0"/>
              <a:t>Plans to sell </a:t>
            </a:r>
            <a:r>
              <a:rPr lang="en-US" dirty="0" err="1" smtClean="0"/>
              <a:t>propionic</a:t>
            </a:r>
            <a:r>
              <a:rPr lang="en-US" dirty="0" smtClean="0"/>
              <a:t> acid to food companies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Must</a:t>
            </a:r>
            <a:r>
              <a:rPr lang="en-US" baseline="0" dirty="0" smtClean="0"/>
              <a:t> determine the amount needed to pay back INTEREST, getting loan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goal of this project is to take the </a:t>
            </a:r>
            <a:r>
              <a:rPr lang="en-US" dirty="0" err="1" smtClean="0"/>
              <a:t>syngas</a:t>
            </a:r>
            <a:r>
              <a:rPr lang="en-US" dirty="0" smtClean="0"/>
              <a:t> from group Foxtrot, and utilize it for the production of </a:t>
            </a:r>
            <a:r>
              <a:rPr lang="en-US" dirty="0" err="1" smtClean="0"/>
              <a:t>Propionic</a:t>
            </a:r>
            <a:r>
              <a:rPr lang="en-US" dirty="0" smtClean="0"/>
              <a:t> Acid to be used in industrial processes.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syngas</a:t>
            </a:r>
            <a:r>
              <a:rPr lang="en-US" dirty="0" smtClean="0"/>
              <a:t> feed will be reacted with Ethylene to produce Propionaldehyde.</a:t>
            </a:r>
          </a:p>
          <a:p>
            <a:r>
              <a:rPr lang="en-US" dirty="0" smtClean="0"/>
              <a:t>This </a:t>
            </a:r>
            <a:r>
              <a:rPr lang="en-US" dirty="0" err="1" smtClean="0"/>
              <a:t>aldehyde</a:t>
            </a:r>
            <a:r>
              <a:rPr lang="en-US" dirty="0" smtClean="0"/>
              <a:t> will then be oxidized to become </a:t>
            </a:r>
            <a:r>
              <a:rPr lang="en-US" dirty="0" err="1" smtClean="0"/>
              <a:t>Propionic</a:t>
            </a:r>
            <a:r>
              <a:rPr lang="en-US" dirty="0" smtClean="0"/>
              <a:t> Acid.</a:t>
            </a:r>
          </a:p>
          <a:p>
            <a:endParaRPr lang="en-US" dirty="0" smtClean="0"/>
          </a:p>
          <a:p>
            <a:r>
              <a:rPr lang="en-US" dirty="0" smtClean="0"/>
              <a:t>We have decided to base our plant operations in Morris, IL</a:t>
            </a:r>
          </a:p>
          <a:p>
            <a:pPr lvl="1"/>
            <a:r>
              <a:rPr lang="en-US" dirty="0" smtClean="0"/>
              <a:t>Close to </a:t>
            </a:r>
            <a:r>
              <a:rPr lang="en-US" dirty="0" err="1" smtClean="0"/>
              <a:t>Lyondellbasell</a:t>
            </a:r>
            <a:r>
              <a:rPr lang="en-US" dirty="0" smtClean="0"/>
              <a:t> Plant which produces ethylene.</a:t>
            </a:r>
          </a:p>
          <a:p>
            <a:pPr lvl="1"/>
            <a:r>
              <a:rPr lang="en-US" dirty="0" smtClean="0"/>
              <a:t>**Also near rail line so team Foxtrot can obtain Illinois Basin #6 coal from southern Illinois.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Propionic</a:t>
            </a:r>
            <a:r>
              <a:rPr lang="en-US" dirty="0" smtClean="0"/>
              <a:t> acid is a commonly used chemical in industry that will be synthesized from </a:t>
            </a:r>
            <a:r>
              <a:rPr lang="en-US" dirty="0" err="1" smtClean="0"/>
              <a:t>syngas</a:t>
            </a:r>
            <a:r>
              <a:rPr lang="en-US" dirty="0" smtClean="0"/>
              <a:t> (with a 1:1 ratio of CO and H</a:t>
            </a:r>
            <a:r>
              <a:rPr lang="en-US" baseline="-25000" dirty="0" smtClean="0"/>
              <a:t>2</a:t>
            </a:r>
            <a:r>
              <a:rPr lang="en-US" dirty="0" smtClean="0"/>
              <a:t>), ethylene and  water catalyzed by metal ion in solution</a:t>
            </a:r>
          </a:p>
          <a:p>
            <a:r>
              <a:rPr lang="en-US" dirty="0" smtClean="0"/>
              <a:t> </a:t>
            </a:r>
            <a:r>
              <a:rPr lang="en-US" dirty="0" err="1" smtClean="0"/>
              <a:t>Propionic</a:t>
            </a:r>
            <a:r>
              <a:rPr lang="en-US" dirty="0" smtClean="0"/>
              <a:t> acid:</a:t>
            </a:r>
          </a:p>
          <a:p>
            <a:pPr lvl="1"/>
            <a:r>
              <a:rPr lang="en-US" dirty="0" smtClean="0"/>
              <a:t>Naturally occurring</a:t>
            </a:r>
          </a:p>
          <a:p>
            <a:pPr lvl="1"/>
            <a:r>
              <a:rPr lang="en-US" dirty="0" smtClean="0"/>
              <a:t>Made from ethylene and carbon monoxide</a:t>
            </a:r>
          </a:p>
          <a:p>
            <a:r>
              <a:rPr lang="en-US" dirty="0" smtClean="0"/>
              <a:t>Uses and advantages:   </a:t>
            </a:r>
          </a:p>
          <a:p>
            <a:pPr lvl="1"/>
            <a:r>
              <a:rPr lang="en-US" dirty="0" smtClean="0"/>
              <a:t>Analgesic</a:t>
            </a:r>
          </a:p>
          <a:p>
            <a:pPr lvl="1"/>
            <a:r>
              <a:rPr lang="en-US" dirty="0" smtClean="0"/>
              <a:t>Intermediate product for thermoplastics</a:t>
            </a:r>
          </a:p>
          <a:p>
            <a:r>
              <a:rPr lang="en-US" dirty="0" smtClean="0"/>
              <a:t>Plastics are used in many daily processes and by creating an abundance of this resource it will increase affordability and stimulate the economy.</a:t>
            </a:r>
          </a:p>
          <a:p>
            <a:endParaRPr lang="en-US" dirty="0" smtClean="0"/>
          </a:p>
          <a:p>
            <a:r>
              <a:rPr lang="en-US" dirty="0" smtClean="0"/>
              <a:t>Industrially, the majority of </a:t>
            </a:r>
            <a:r>
              <a:rPr lang="en-US" dirty="0" err="1" smtClean="0"/>
              <a:t>propionic</a:t>
            </a:r>
            <a:r>
              <a:rPr lang="en-US" dirty="0" smtClean="0"/>
              <a:t> acid is used as a bactericide and fungicide to protect hay and grains that are being stored as well as an ingredient for pesticides.</a:t>
            </a:r>
          </a:p>
          <a:p>
            <a:pPr lvl="1"/>
            <a:r>
              <a:rPr lang="en-US" dirty="0" smtClean="0"/>
              <a:t>EPA determined it has “low toxicity to fish, invertebrates, birds and mammals.” 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Use a quartz flow reactor- quartz frit heated with furnace, regulated by mass flow controllers</a:t>
            </a:r>
          </a:p>
          <a:p>
            <a:endParaRPr lang="en-US" dirty="0" smtClean="0"/>
          </a:p>
          <a:p>
            <a:r>
              <a:rPr lang="en-US" dirty="0" smtClean="0"/>
              <a:t>Shows the purposes of the process design, indicating the feed stocks, products, reactions, etc.</a:t>
            </a:r>
            <a:br>
              <a:rPr lang="en-US" dirty="0" smtClean="0"/>
            </a:br>
            <a:r>
              <a:rPr lang="en-US" dirty="0" smtClean="0"/>
              <a:t>Has all the basic requirements for the design of entire plant, individual processes and related facilities.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2"/>
            <a:r>
              <a:rPr lang="en-US" dirty="0" smtClean="0"/>
              <a:t>If inhaled, will sit in the bottom of the lungs where it will decompose and cause carbon monoxide poisoning</a:t>
            </a:r>
          </a:p>
          <a:p>
            <a:pPr lvl="2"/>
            <a:r>
              <a:rPr lang="en-US" dirty="0" smtClean="0"/>
              <a:t>If</a:t>
            </a:r>
            <a:r>
              <a:rPr lang="en-US" baseline="0" dirty="0" smtClean="0"/>
              <a:t> you manage to survive the monoxide poisoning, the nickel will effect the hemoglobin in your blood</a:t>
            </a:r>
          </a:p>
          <a:p>
            <a:pPr lvl="2"/>
            <a:r>
              <a:rPr lang="en-US" baseline="0" dirty="0" smtClean="0"/>
              <a:t>If somehow manage to survive all of this, permanent brain damage is a given.</a:t>
            </a:r>
          </a:p>
          <a:p>
            <a:pPr lvl="2"/>
            <a:r>
              <a:rPr lang="en-US" baseline="0" dirty="0" smtClean="0"/>
              <a:t>Fume hoods are useless as the gas is much heavier than air, and if it spills out onto a hot surface, the gas will auto-ignite at 140 F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NOT APPEARING IN THIS PRESENTATION!!!</a:t>
            </a:r>
          </a:p>
          <a:p>
            <a:endParaRPr lang="en-US" dirty="0" smtClean="0"/>
          </a:p>
          <a:p>
            <a:r>
              <a:rPr lang="en-US" dirty="0" smtClean="0"/>
              <a:t>Due to the severe health risks associated</a:t>
            </a:r>
            <a:r>
              <a:rPr lang="en-US" baseline="0" dirty="0" smtClean="0"/>
              <a:t> with Nickel Carbonyl it has been dropped as a catalyst the safety requirements for the catalyst were deemed to be cost ineffective</a:t>
            </a:r>
          </a:p>
          <a:p>
            <a:endParaRPr lang="en-US" baseline="0" dirty="0" smtClean="0"/>
          </a:p>
          <a:p>
            <a:r>
              <a:rPr lang="en-US" baseline="0" dirty="0" smtClean="0"/>
              <a:t>As the new catalyst is in the solidified state, and the reaction conditions have significantly dropped Packed Bed reactors are being looked at to carry out the reaction</a:t>
            </a:r>
          </a:p>
          <a:p>
            <a:endParaRPr lang="en-US" baseline="0" dirty="0" smtClean="0"/>
          </a:p>
          <a:p>
            <a:r>
              <a:rPr lang="en-US" baseline="0" dirty="0" smtClean="0"/>
              <a:t>Previously, all components were modeled as one instead of in the series that will most likely be occurring in real life</a:t>
            </a:r>
          </a:p>
          <a:p>
            <a:endParaRPr lang="en-US" baseline="0" dirty="0" smtClean="0"/>
          </a:p>
          <a:p>
            <a:r>
              <a:rPr lang="en-US" dirty="0" smtClean="0"/>
              <a:t>The catalyst</a:t>
            </a:r>
            <a:r>
              <a:rPr lang="en-US" baseline="0" dirty="0" smtClean="0"/>
              <a:t> has been modeled into the aspen </a:t>
            </a:r>
            <a:r>
              <a:rPr lang="en-US" baseline="0" dirty="0" err="1" smtClean="0"/>
              <a:t>flowsheet</a:t>
            </a:r>
            <a:r>
              <a:rPr lang="en-US" baseline="0" dirty="0" smtClean="0"/>
              <a:t> in order to model if the separation conditions are appropriate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We’ve decided not go forward with making ethylene, it was not cost effective since it</a:t>
            </a:r>
            <a:r>
              <a:rPr lang="en-US" baseline="0" dirty="0" smtClean="0"/>
              <a:t> was a process of making acetic acid and breaking it down to ethylene. We will be buying the ethylene instead.</a:t>
            </a:r>
          </a:p>
          <a:p>
            <a:endParaRPr lang="en-US" baseline="0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finish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Competition</a:t>
            </a:r>
            <a:r>
              <a:rPr lang="en-US" baseline="0" dirty="0" smtClean="0"/>
              <a:t> for feed stock, who else wants this feed stock?</a:t>
            </a:r>
          </a:p>
          <a:p>
            <a:r>
              <a:rPr lang="en-US" dirty="0" smtClean="0"/>
              <a:t>Availability</a:t>
            </a:r>
            <a:r>
              <a:rPr lang="en-US" baseline="0" dirty="0" smtClean="0"/>
              <a:t> of source, source depletion</a:t>
            </a:r>
          </a:p>
          <a:p>
            <a:r>
              <a:rPr lang="en-US" baseline="0" dirty="0" smtClean="0"/>
              <a:t>Why this source as opposed to another source</a:t>
            </a:r>
          </a:p>
          <a:p>
            <a:r>
              <a:rPr lang="en-US" baseline="0" dirty="0" smtClean="0"/>
              <a:t>Variations in </a:t>
            </a:r>
            <a:r>
              <a:rPr lang="en-US" baseline="0" dirty="0" err="1" smtClean="0"/>
              <a:t>fischer-tropsch</a:t>
            </a:r>
            <a:r>
              <a:rPr lang="en-US" baseline="0" dirty="0" smtClean="0"/>
              <a:t> technology</a:t>
            </a:r>
          </a:p>
          <a:p>
            <a:r>
              <a:rPr lang="en-US" baseline="0" dirty="0" smtClean="0"/>
              <a:t>Methanol homologation to ethanol, followed by hydration</a:t>
            </a:r>
          </a:p>
          <a:p>
            <a:r>
              <a:rPr lang="en-US" baseline="0" dirty="0" err="1" smtClean="0"/>
              <a:t>Dimethyl</a:t>
            </a:r>
            <a:r>
              <a:rPr lang="en-US" baseline="0" dirty="0" smtClean="0"/>
              <a:t> ether cracking</a:t>
            </a:r>
          </a:p>
          <a:p>
            <a:r>
              <a:rPr lang="en-US" baseline="0" dirty="0" smtClean="0"/>
              <a:t>Direct synthesis from CO/H2 mixtures over alkaline iron oxide catalysts</a:t>
            </a:r>
          </a:p>
          <a:p>
            <a:endParaRPr lang="en-US" baseline="0" dirty="0" smtClean="0"/>
          </a:p>
          <a:p>
            <a:r>
              <a:rPr lang="en-US" baseline="0" dirty="0" smtClean="0"/>
              <a:t>Billion ton vision, first bullet point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http://en.wikipedia.org/wiki/Propanoic_acid</a:t>
            </a:r>
            <a:endParaRPr lang="en-US" dirty="0" smtClean="0"/>
          </a:p>
          <a:p>
            <a:r>
              <a:rPr lang="en-US" dirty="0" smtClean="0"/>
              <a:t>Ethylene</a:t>
            </a:r>
            <a:r>
              <a:rPr lang="en-US" baseline="0" dirty="0" smtClean="0"/>
              <a:t> formation and </a:t>
            </a:r>
            <a:r>
              <a:rPr lang="en-US" baseline="0" dirty="0" err="1" smtClean="0"/>
              <a:t>propanoate</a:t>
            </a:r>
            <a:endParaRPr lang="en-US" baseline="0" dirty="0" smtClean="0"/>
          </a:p>
          <a:p>
            <a:r>
              <a:rPr lang="en-US" baseline="0" dirty="0" err="1" smtClean="0"/>
              <a:t>Rh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Pd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NiCO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DD0B-2BBD-43D2-8183-5C0C584E30B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DD0B-2BBD-43D2-8183-5C0C584E30B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DD0B-2BBD-43D2-8183-5C0C584E30B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DD0B-2BBD-43D2-8183-5C0C584E30B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DD0B-2BBD-43D2-8183-5C0C584E30B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DD0B-2BBD-43D2-8183-5C0C584E30B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DD0B-2BBD-43D2-8183-5C0C584E30B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DD0B-2BBD-43D2-8183-5C0C584E30B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DD0B-2BBD-43D2-8183-5C0C584E30B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DD0B-2BBD-43D2-8183-5C0C584E30B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DD0B-2BBD-43D2-8183-5C0C584E30B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87DD0B-2BBD-43D2-8183-5C0C584E30B5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seniorecho.wikispaces.com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gineeringtoolbox.com/air-compressor-types-d_441.htm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762000"/>
            <a:ext cx="8305800" cy="1981200"/>
          </a:xfrm>
        </p:spPr>
        <p:txBody>
          <a:bodyPr/>
          <a:lstStyle/>
          <a:p>
            <a:r>
              <a:rPr lang="en-US" dirty="0" smtClean="0"/>
              <a:t>Synthesis of </a:t>
            </a:r>
            <a:r>
              <a:rPr lang="en-US" dirty="0" err="1" smtClean="0"/>
              <a:t>Propionic</a:t>
            </a:r>
            <a:r>
              <a:rPr lang="en-US" dirty="0" smtClean="0"/>
              <a:t> acid from </a:t>
            </a:r>
            <a:r>
              <a:rPr lang="en-US" dirty="0" err="1" smtClean="0"/>
              <a:t>Syngas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57600"/>
            <a:ext cx="8305800" cy="1185204"/>
          </a:xfrm>
        </p:spPr>
        <p:txBody>
          <a:bodyPr>
            <a:noAutofit/>
          </a:bodyPr>
          <a:lstStyle/>
          <a:p>
            <a:r>
              <a:rPr lang="en-US" sz="1800" dirty="0" smtClean="0"/>
              <a:t>Date:08 March 2011</a:t>
            </a:r>
          </a:p>
          <a:p>
            <a:r>
              <a:rPr lang="en-US" sz="1800" dirty="0" smtClean="0"/>
              <a:t>Team Echo:</a:t>
            </a:r>
          </a:p>
          <a:p>
            <a:r>
              <a:rPr lang="en-US" sz="1800" dirty="0" smtClean="0"/>
              <a:t>Sabah </a:t>
            </a:r>
            <a:r>
              <a:rPr lang="en-US" sz="1800" dirty="0" err="1" smtClean="0"/>
              <a:t>Basrawi</a:t>
            </a:r>
            <a:endParaRPr lang="en-US" sz="1800" dirty="0" smtClean="0"/>
          </a:p>
          <a:p>
            <a:r>
              <a:rPr lang="en-US" sz="1800" dirty="0" smtClean="0"/>
              <a:t>Alex Guerrero</a:t>
            </a:r>
          </a:p>
          <a:p>
            <a:r>
              <a:rPr lang="en-US" sz="1800" dirty="0" err="1" smtClean="0"/>
              <a:t>Mrunal</a:t>
            </a:r>
            <a:r>
              <a:rPr lang="en-US" sz="1800" dirty="0" smtClean="0"/>
              <a:t> Patel</a:t>
            </a:r>
          </a:p>
          <a:p>
            <a:r>
              <a:rPr lang="en-US" sz="1800" dirty="0" smtClean="0"/>
              <a:t>Kevin Thompson</a:t>
            </a:r>
          </a:p>
          <a:p>
            <a:r>
              <a:rPr lang="en-US" sz="1800" dirty="0" smtClean="0"/>
              <a:t>Client Mentor: Shannon Brown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Competing Processes Pt. 2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Choice of </a:t>
            </a:r>
            <a:r>
              <a:rPr lang="en-US" dirty="0" err="1" smtClean="0"/>
              <a:t>Syngas</a:t>
            </a:r>
            <a:r>
              <a:rPr lang="en-US" dirty="0" smtClean="0"/>
              <a:t>:</a:t>
            </a:r>
          </a:p>
          <a:p>
            <a:pPr lvl="1">
              <a:buNone/>
            </a:pPr>
            <a:r>
              <a:rPr lang="en-US" dirty="0" smtClean="0"/>
              <a:t>	The feed for the process since it’s thermodynamically efficient</a:t>
            </a:r>
          </a:p>
          <a:p>
            <a:r>
              <a:rPr lang="en-US" dirty="0" err="1" smtClean="0"/>
              <a:t>Wacker</a:t>
            </a:r>
            <a:r>
              <a:rPr lang="en-US" dirty="0" smtClean="0"/>
              <a:t> process:</a:t>
            </a:r>
          </a:p>
          <a:p>
            <a:pPr lvl="1"/>
            <a:r>
              <a:rPr lang="en-US" dirty="0" smtClean="0"/>
              <a:t>Similar to </a:t>
            </a:r>
            <a:r>
              <a:rPr lang="en-US" dirty="0" err="1" smtClean="0"/>
              <a:t>Hydroformylation</a:t>
            </a:r>
            <a:endParaRPr lang="en-US" dirty="0" smtClean="0"/>
          </a:p>
          <a:p>
            <a:pPr lvl="1"/>
            <a:r>
              <a:rPr lang="en-US" dirty="0" smtClean="0"/>
              <a:t>uses a </a:t>
            </a:r>
            <a:r>
              <a:rPr lang="en-US" dirty="0" err="1" smtClean="0"/>
              <a:t>Tetrachloropalladate</a:t>
            </a:r>
            <a:r>
              <a:rPr lang="en-US" dirty="0" smtClean="0"/>
              <a:t> catalyst.</a:t>
            </a:r>
          </a:p>
          <a:p>
            <a:r>
              <a:rPr lang="en-US" dirty="0" err="1" smtClean="0"/>
              <a:t>Carbonylation</a:t>
            </a:r>
            <a:r>
              <a:rPr lang="en-US" dirty="0" smtClean="0"/>
              <a:t>  Process:</a:t>
            </a:r>
          </a:p>
          <a:p>
            <a:pPr lvl="1"/>
            <a:r>
              <a:rPr lang="en-US" dirty="0" smtClean="0"/>
              <a:t>Produces </a:t>
            </a:r>
            <a:r>
              <a:rPr lang="en-US" dirty="0" err="1" smtClean="0"/>
              <a:t>Propionaldehyde</a:t>
            </a:r>
            <a:r>
              <a:rPr lang="en-US" dirty="0" smtClean="0"/>
              <a:t>, then oxidizes it in the presence of cobalt ions to produce Propionic Acid.</a:t>
            </a:r>
          </a:p>
          <a:p>
            <a:pPr lvl="1"/>
            <a:r>
              <a:rPr lang="en-US" dirty="0" smtClean="0"/>
              <a:t>Typically requires a carbonyl catalyst like Nickel Carbonyl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Flowsheeting</a:t>
            </a:r>
            <a:endParaRPr lang="en-US" dirty="0"/>
          </a:p>
        </p:txBody>
      </p:sp>
      <p:pic>
        <p:nvPicPr>
          <p:cNvPr id="4" name="Content Placeholder 3" descr="Material Balance Screen Sho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362200"/>
            <a:ext cx="9144000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dirty="0" err="1" smtClean="0"/>
              <a:t>Flowsheet</a:t>
            </a:r>
            <a:r>
              <a:rPr lang="en-US" dirty="0" smtClean="0"/>
              <a:t> (Left Side)</a:t>
            </a:r>
            <a:endParaRPr lang="en-US" dirty="0"/>
          </a:p>
        </p:txBody>
      </p:sp>
      <p:pic>
        <p:nvPicPr>
          <p:cNvPr id="5" name="Content Placeholder 4" descr="matballeft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524001"/>
            <a:ext cx="9144000" cy="533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dirty="0" err="1" smtClean="0"/>
              <a:t>Flowsheet</a:t>
            </a:r>
            <a:r>
              <a:rPr lang="en-US" dirty="0" smtClean="0"/>
              <a:t> (Center)</a:t>
            </a:r>
            <a:endParaRPr lang="en-US" dirty="0"/>
          </a:p>
        </p:txBody>
      </p:sp>
      <p:pic>
        <p:nvPicPr>
          <p:cNvPr id="8" name="Content Placeholder 7" descr="mat bal cent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219200"/>
            <a:ext cx="8305800" cy="5638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dirty="0" err="1" smtClean="0"/>
              <a:t>Flowsheet</a:t>
            </a:r>
            <a:r>
              <a:rPr lang="en-US" dirty="0" smtClean="0"/>
              <a:t> (Right Side)</a:t>
            </a:r>
            <a:endParaRPr lang="en-US" dirty="0"/>
          </a:p>
        </p:txBody>
      </p:sp>
      <p:pic>
        <p:nvPicPr>
          <p:cNvPr id="6" name="Content Placeholder 5" descr="mat bal right sid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676400"/>
            <a:ext cx="6629400" cy="4952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8508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Energy Sinks/Sources</a:t>
            </a:r>
            <a:endParaRPr lang="en-US" dirty="0"/>
          </a:p>
        </p:txBody>
      </p:sp>
      <p:pic>
        <p:nvPicPr>
          <p:cNvPr id="6" name="Content Placeholder 5" descr="Sink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71601"/>
            <a:ext cx="9144000" cy="5486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Equipment Sizing</a:t>
            </a:r>
            <a:endParaRPr lang="en-US" dirty="0"/>
          </a:p>
        </p:txBody>
      </p:sp>
      <p:pic>
        <p:nvPicPr>
          <p:cNvPr id="4" name="Content Placeholder 3" descr="Sizin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362200"/>
            <a:ext cx="9144000" cy="304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Propionic</a:t>
            </a:r>
            <a:r>
              <a:rPr lang="en-US" dirty="0" smtClean="0"/>
              <a:t> Acid Consumption</a:t>
            </a:r>
            <a:endParaRPr lang="en-US" dirty="0"/>
          </a:p>
        </p:txBody>
      </p:sp>
      <p:pic>
        <p:nvPicPr>
          <p:cNvPr id="4" name="Content Placeholder 3" descr="propionic acid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00200" y="2209800"/>
            <a:ext cx="5257800" cy="41379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Demand for </a:t>
            </a:r>
            <a:r>
              <a:rPr lang="en-US" dirty="0" err="1" smtClean="0"/>
              <a:t>Propionic</a:t>
            </a:r>
            <a:r>
              <a:rPr lang="en-US" dirty="0" smtClean="0"/>
              <a:t> Acid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Control Scheme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Operation:</a:t>
            </a:r>
          </a:p>
          <a:p>
            <a:pPr lvl="1"/>
            <a:r>
              <a:rPr lang="en-US" dirty="0" smtClean="0"/>
              <a:t>337 days per year</a:t>
            </a:r>
          </a:p>
          <a:p>
            <a:pPr lvl="1"/>
            <a:r>
              <a:rPr lang="en-US" dirty="0" smtClean="0"/>
              <a:t>7 days per week</a:t>
            </a:r>
          </a:p>
          <a:p>
            <a:pPr lvl="1"/>
            <a:r>
              <a:rPr lang="en-US" dirty="0" smtClean="0"/>
              <a:t>4 </a:t>
            </a:r>
            <a:r>
              <a:rPr lang="en-US" dirty="0" smtClean="0"/>
              <a:t>shifts</a:t>
            </a:r>
            <a:endParaRPr lang="en-US" dirty="0" smtClean="0"/>
          </a:p>
          <a:p>
            <a:pPr lvl="1"/>
            <a:r>
              <a:rPr lang="en-US" dirty="0" smtClean="0"/>
              <a:t>10 people per shift</a:t>
            </a:r>
          </a:p>
          <a:p>
            <a:r>
              <a:rPr lang="en-US" dirty="0" smtClean="0"/>
              <a:t>Contingency Plan:</a:t>
            </a:r>
          </a:p>
          <a:p>
            <a:pPr lvl="1"/>
            <a:r>
              <a:rPr lang="en-US" dirty="0" smtClean="0"/>
              <a:t>4 managers </a:t>
            </a:r>
            <a:r>
              <a:rPr lang="en-US" dirty="0" smtClean="0">
                <a:sym typeface="Wingdings" pitchFamily="2" charset="2"/>
              </a:rPr>
              <a:t>and 4 back up managers necessary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Focal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Basis Information</a:t>
            </a:r>
          </a:p>
          <a:p>
            <a:r>
              <a:rPr lang="en-US" dirty="0" err="1" smtClean="0"/>
              <a:t>Flowsheeting</a:t>
            </a:r>
            <a:endParaRPr lang="en-US" dirty="0" smtClean="0"/>
          </a:p>
          <a:p>
            <a:r>
              <a:rPr lang="en-US" dirty="0" smtClean="0"/>
              <a:t>Energy Sinks/Loads</a:t>
            </a:r>
          </a:p>
          <a:p>
            <a:r>
              <a:rPr lang="en-US" dirty="0" smtClean="0"/>
              <a:t>Equipment Sizing</a:t>
            </a:r>
          </a:p>
          <a:p>
            <a:r>
              <a:rPr lang="en-US" dirty="0" smtClean="0"/>
              <a:t>Aspen </a:t>
            </a:r>
            <a:r>
              <a:rPr lang="en-US" dirty="0" err="1" smtClean="0"/>
              <a:t>Icarus</a:t>
            </a:r>
            <a:r>
              <a:rPr lang="en-US" dirty="0" smtClean="0"/>
              <a:t> Process Estimator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Chemical Economics</a:t>
            </a:r>
            <a:endParaRPr lang="en-US" dirty="0"/>
          </a:p>
        </p:txBody>
      </p:sp>
      <p:pic>
        <p:nvPicPr>
          <p:cNvPr id="6" name="Content Placeholder 5" descr="EConche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21" y="2667000"/>
            <a:ext cx="9143280" cy="2819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Plant Economics</a:t>
            </a:r>
            <a:endParaRPr lang="en-US" dirty="0"/>
          </a:p>
        </p:txBody>
      </p:sp>
      <p:pic>
        <p:nvPicPr>
          <p:cNvPr id="6" name="Content Placeholder 5" descr="plantecxo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438400"/>
            <a:ext cx="9144000" cy="3124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 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Redone process with Rhodium Catalyst specifications</a:t>
            </a:r>
          </a:p>
          <a:p>
            <a:r>
              <a:rPr lang="en-US" dirty="0" smtClean="0"/>
              <a:t>More In-process heat exchange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Wiki link: </a:t>
            </a:r>
            <a:r>
              <a:rPr lang="en-US" dirty="0" smtClean="0">
                <a:hlinkClick r:id="rId2"/>
              </a:rPr>
              <a:t>http://seniorecho.wikispaces.com/</a:t>
            </a:r>
            <a:endParaRPr lang="en-US" dirty="0" smtClean="0"/>
          </a:p>
          <a:p>
            <a:r>
              <a:rPr lang="en-US" dirty="0" smtClean="0"/>
              <a:t>Email: designecho@listserv.uic.edu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"Acetic Acid Production." </a:t>
            </a:r>
            <a:r>
              <a:rPr lang="en-US" sz="2000" i="1" dirty="0" smtClean="0"/>
              <a:t>Acetic Acid Production</a:t>
            </a:r>
            <a:r>
              <a:rPr lang="en-US" sz="2000" dirty="0" smtClean="0"/>
              <a:t>. 2009. Web. 22 Jan. 2011. &lt;http://www.starcontrols.com/Application/Application_min_e.asp?MinID=34&gt;.</a:t>
            </a:r>
          </a:p>
          <a:p>
            <a:r>
              <a:rPr lang="en-US" sz="2000" dirty="0" err="1" smtClean="0"/>
              <a:t>Boyaval</a:t>
            </a:r>
            <a:r>
              <a:rPr lang="en-US" sz="2000" dirty="0" smtClean="0"/>
              <a:t>, P., and C. </a:t>
            </a:r>
            <a:r>
              <a:rPr lang="en-US" sz="2000" dirty="0" err="1" smtClean="0"/>
              <a:t>Corre</a:t>
            </a:r>
            <a:r>
              <a:rPr lang="en-US" sz="2000" dirty="0" smtClean="0"/>
              <a:t>. </a:t>
            </a:r>
            <a:r>
              <a:rPr lang="en-US" sz="2000" i="1" dirty="0" smtClean="0"/>
              <a:t>Production of </a:t>
            </a:r>
            <a:r>
              <a:rPr lang="en-US" sz="2000" i="1" dirty="0" err="1" smtClean="0"/>
              <a:t>Propionic</a:t>
            </a:r>
            <a:r>
              <a:rPr lang="en-US" sz="2000" i="1" dirty="0" smtClean="0"/>
              <a:t> Acid</a:t>
            </a:r>
            <a:r>
              <a:rPr lang="en-US" sz="2000" dirty="0" smtClean="0"/>
              <a:t>. 1995. Print.</a:t>
            </a:r>
          </a:p>
          <a:p>
            <a:r>
              <a:rPr lang="en-US" sz="2000" dirty="0" err="1" smtClean="0"/>
              <a:t>Perlack</a:t>
            </a:r>
            <a:r>
              <a:rPr lang="en-US" sz="2000" dirty="0" smtClean="0"/>
              <a:t>, Robert D., Lynn L. Wright, Robin L. Graham, Bryce J. Stokes, and Donald C. </a:t>
            </a:r>
            <a:r>
              <a:rPr lang="en-US" sz="2000" dirty="0" err="1" smtClean="0"/>
              <a:t>Erbach</a:t>
            </a:r>
            <a:r>
              <a:rPr lang="en-US" sz="2000" dirty="0" smtClean="0"/>
              <a:t>. </a:t>
            </a:r>
            <a:r>
              <a:rPr lang="en-US" sz="2000" i="1" dirty="0" smtClean="0"/>
              <a:t>Biomass as a Feedstock for a </a:t>
            </a:r>
            <a:r>
              <a:rPr lang="en-US" sz="2000" i="1" dirty="0" err="1" smtClean="0"/>
              <a:t>Bioenergy</a:t>
            </a:r>
            <a:r>
              <a:rPr lang="en-US" sz="2000" i="1" dirty="0" smtClean="0"/>
              <a:t> and </a:t>
            </a:r>
            <a:r>
              <a:rPr lang="en-US" sz="2000" i="1" dirty="0" err="1" smtClean="0"/>
              <a:t>Bioproducts</a:t>
            </a:r>
            <a:r>
              <a:rPr lang="en-US" sz="2000" i="1" dirty="0" smtClean="0"/>
              <a:t> Industry: The Technical Feasibility of a Billion-Ton Annual Supply</a:t>
            </a:r>
            <a:r>
              <a:rPr lang="en-US" sz="2000" dirty="0" smtClean="0"/>
              <a:t>. Print.</a:t>
            </a:r>
          </a:p>
          <a:p>
            <a:r>
              <a:rPr lang="en-US" sz="2000" dirty="0" smtClean="0"/>
              <a:t>"</a:t>
            </a:r>
            <a:r>
              <a:rPr lang="en-US" sz="2000" dirty="0" err="1" smtClean="0"/>
              <a:t>Propanoic</a:t>
            </a:r>
            <a:r>
              <a:rPr lang="en-US" sz="2000" dirty="0" smtClean="0"/>
              <a:t> Acid." </a:t>
            </a:r>
            <a:r>
              <a:rPr lang="en-US" sz="2000" i="1" dirty="0" smtClean="0"/>
              <a:t>Wikipedia, the Free Encyclopedia</a:t>
            </a:r>
            <a:r>
              <a:rPr lang="en-US" sz="2000" dirty="0" smtClean="0"/>
              <a:t>. Web. 22 Jan. 2011. &lt;http://en.wikipedia.org/wiki/Propanoic_acid&gt;.</a:t>
            </a:r>
          </a:p>
          <a:p>
            <a:r>
              <a:rPr lang="en-US" sz="2000" dirty="0" smtClean="0"/>
              <a:t>Registration Review Document for </a:t>
            </a:r>
            <a:r>
              <a:rPr lang="en-US" sz="2000" dirty="0" err="1" smtClean="0"/>
              <a:t>Propionic</a:t>
            </a:r>
            <a:r>
              <a:rPr lang="en-US" sz="2000" dirty="0" smtClean="0"/>
              <a:t> Acid and Salts. Mar. 2008. Print.</a:t>
            </a:r>
          </a:p>
          <a:p>
            <a:r>
              <a:rPr lang="en-US" sz="2000" dirty="0" smtClean="0"/>
              <a:t>Spivey, James J., </a:t>
            </a:r>
            <a:r>
              <a:rPr lang="en-US" sz="2000" dirty="0" err="1" smtClean="0"/>
              <a:t>Makarand</a:t>
            </a:r>
            <a:r>
              <a:rPr lang="en-US" sz="2000" dirty="0" smtClean="0"/>
              <a:t> R. </a:t>
            </a:r>
            <a:r>
              <a:rPr lang="en-US" sz="2000" dirty="0" err="1" smtClean="0"/>
              <a:t>Gogate</a:t>
            </a:r>
            <a:r>
              <a:rPr lang="en-US" sz="2000" dirty="0" smtClean="0"/>
              <a:t>, Ben W. Jang, Eric D. </a:t>
            </a:r>
            <a:r>
              <a:rPr lang="en-US" sz="2000" dirty="0" err="1" smtClean="0"/>
              <a:t>Middlemas</a:t>
            </a:r>
            <a:r>
              <a:rPr lang="en-US" sz="2000" dirty="0" smtClean="0"/>
              <a:t>, Joseph R. </a:t>
            </a:r>
            <a:r>
              <a:rPr lang="en-US" sz="2000" dirty="0" err="1" smtClean="0"/>
              <a:t>Zoeller</a:t>
            </a:r>
            <a:r>
              <a:rPr lang="en-US" sz="2000" dirty="0" smtClean="0"/>
              <a:t>, Gerald N. </a:t>
            </a:r>
            <a:r>
              <a:rPr lang="en-US" sz="2000" dirty="0" err="1" smtClean="0"/>
              <a:t>Choi</a:t>
            </a:r>
            <a:r>
              <a:rPr lang="en-US" sz="2000" dirty="0" smtClean="0"/>
              <a:t>, and Samuel S. Tam. </a:t>
            </a:r>
            <a:r>
              <a:rPr lang="en-US" sz="2000" i="1" dirty="0" smtClean="0"/>
              <a:t>Synthesis of </a:t>
            </a:r>
            <a:r>
              <a:rPr lang="en-US" sz="2000" i="1" dirty="0" err="1" smtClean="0"/>
              <a:t>Acrylates</a:t>
            </a:r>
            <a:r>
              <a:rPr lang="en-US" sz="2000" i="1" dirty="0" smtClean="0"/>
              <a:t> and </a:t>
            </a:r>
            <a:r>
              <a:rPr lang="en-US" sz="2000" i="1" dirty="0" err="1" smtClean="0"/>
              <a:t>Methacrylates</a:t>
            </a:r>
            <a:r>
              <a:rPr lang="en-US" sz="2000" i="1" dirty="0" smtClean="0"/>
              <a:t> from Coal-Derived </a:t>
            </a:r>
            <a:r>
              <a:rPr lang="en-US" sz="2000" i="1" dirty="0" err="1" smtClean="0"/>
              <a:t>Syngas</a:t>
            </a:r>
            <a:r>
              <a:rPr lang="en-US" sz="2000" dirty="0" smtClean="0"/>
              <a:t>. 1997. Print.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 Pt. 2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hlinkClick r:id="rId3"/>
              </a:rPr>
              <a:t>http://www.engineeringtoolbox.com/air-compressor-types-d_441.html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1447800"/>
            <a:ext cx="8229600" cy="2133600"/>
          </a:xfrm>
        </p:spPr>
        <p:txBody>
          <a:bodyPr>
            <a:normAutofit/>
          </a:bodyPr>
          <a:lstStyle/>
          <a:p>
            <a:pPr algn="ctr"/>
            <a:r>
              <a:rPr lang="en-US" sz="9600" dirty="0" smtClean="0"/>
              <a:t>QUESTIONS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Project Goal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Production of:</a:t>
            </a:r>
          </a:p>
          <a:p>
            <a:pPr lvl="1"/>
            <a:r>
              <a:rPr lang="en-US" dirty="0" err="1" smtClean="0"/>
              <a:t>Propionic</a:t>
            </a:r>
            <a:r>
              <a:rPr lang="en-US" dirty="0" smtClean="0"/>
              <a:t> Acid</a:t>
            </a:r>
          </a:p>
          <a:p>
            <a:pPr lvl="1"/>
            <a:r>
              <a:rPr lang="en-US" dirty="0" smtClean="0"/>
              <a:t>33,000 ton/year</a:t>
            </a:r>
          </a:p>
          <a:p>
            <a:pPr lvl="1"/>
            <a:r>
              <a:rPr lang="en-US" dirty="0" smtClean="0"/>
              <a:t>Using </a:t>
            </a:r>
            <a:r>
              <a:rPr lang="en-US" dirty="0" err="1" smtClean="0"/>
              <a:t>syngas</a:t>
            </a:r>
            <a:endParaRPr lang="en-US" dirty="0" smtClean="0"/>
          </a:p>
          <a:p>
            <a:r>
              <a:rPr lang="en-US" dirty="0" smtClean="0"/>
              <a:t>Location of Plant:</a:t>
            </a:r>
          </a:p>
          <a:p>
            <a:pPr lvl="1"/>
            <a:r>
              <a:rPr lang="en-US" dirty="0" smtClean="0"/>
              <a:t>Morris, IL</a:t>
            </a:r>
          </a:p>
          <a:p>
            <a:pPr lvl="1"/>
            <a:r>
              <a:rPr lang="en-US" dirty="0" smtClean="0"/>
              <a:t>Near:</a:t>
            </a:r>
          </a:p>
          <a:p>
            <a:pPr lvl="2"/>
            <a:r>
              <a:rPr lang="en-US" dirty="0" err="1" smtClean="0"/>
              <a:t>Lyondellbasell</a:t>
            </a:r>
            <a:r>
              <a:rPr lang="en-US" dirty="0" smtClean="0"/>
              <a:t> (for Ethylene)</a:t>
            </a:r>
          </a:p>
          <a:p>
            <a:pPr lvl="2"/>
            <a:r>
              <a:rPr lang="en-US" dirty="0" smtClean="0"/>
              <a:t>Team Foxtrot (for </a:t>
            </a:r>
            <a:r>
              <a:rPr lang="en-US" dirty="0" err="1" smtClean="0"/>
              <a:t>Syngas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Design Basis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Propionic</a:t>
            </a:r>
            <a:r>
              <a:rPr lang="en-US" dirty="0" smtClean="0"/>
              <a:t> Acid:</a:t>
            </a:r>
          </a:p>
          <a:p>
            <a:pPr lvl="1"/>
            <a:r>
              <a:rPr lang="en-US" dirty="0" smtClean="0"/>
              <a:t>Synthesized from </a:t>
            </a:r>
          </a:p>
          <a:p>
            <a:pPr lvl="2"/>
            <a:r>
              <a:rPr lang="en-US" dirty="0" err="1" smtClean="0"/>
              <a:t>syngas</a:t>
            </a:r>
            <a:r>
              <a:rPr lang="en-US" dirty="0" smtClean="0"/>
              <a:t> (1:1 ratio of CO &amp; H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Ethylene</a:t>
            </a:r>
          </a:p>
          <a:p>
            <a:pPr lvl="2"/>
            <a:r>
              <a:rPr lang="en-US" dirty="0" smtClean="0"/>
              <a:t>Oxygen</a:t>
            </a:r>
          </a:p>
          <a:p>
            <a:r>
              <a:rPr lang="en-US" dirty="0" smtClean="0"/>
              <a:t>Low level of toxicity as mentioned by EPA</a:t>
            </a:r>
          </a:p>
          <a:p>
            <a:r>
              <a:rPr lang="en-US" dirty="0" smtClean="0"/>
              <a:t>Major Uses:</a:t>
            </a:r>
          </a:p>
          <a:p>
            <a:pPr lvl="1"/>
            <a:r>
              <a:rPr lang="en-US" dirty="0" smtClean="0"/>
              <a:t>Preservative for animal &amp; human food consumption</a:t>
            </a:r>
          </a:p>
          <a:p>
            <a:pPr lvl="1"/>
            <a:r>
              <a:rPr lang="en-US" dirty="0" smtClean="0"/>
              <a:t>Intermediate product for Thermoplastics</a:t>
            </a:r>
          </a:p>
          <a:p>
            <a:pPr lvl="1"/>
            <a:r>
              <a:rPr lang="en-US" dirty="0" smtClean="0"/>
              <a:t>Bactericide, fungicide and pesticides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Liquid Death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Ni(CO)4, or Nickel Carbonyl will kill in multiple ways.</a:t>
            </a:r>
          </a:p>
          <a:p>
            <a:pPr lvl="1"/>
            <a:r>
              <a:rPr lang="en-US" dirty="0" smtClean="0"/>
              <a:t>Heavier than air</a:t>
            </a:r>
          </a:p>
          <a:p>
            <a:pPr lvl="2"/>
            <a:r>
              <a:rPr lang="en-US" dirty="0" smtClean="0"/>
              <a:t>Inhalation</a:t>
            </a:r>
          </a:p>
          <a:p>
            <a:pPr lvl="1"/>
            <a:r>
              <a:rPr lang="en-US" dirty="0" smtClean="0"/>
              <a:t>Skin absorption</a:t>
            </a:r>
          </a:p>
          <a:p>
            <a:pPr lvl="2"/>
            <a:r>
              <a:rPr lang="en-US" dirty="0" smtClean="0"/>
              <a:t>Nickel effects on hemoglobin</a:t>
            </a:r>
          </a:p>
          <a:p>
            <a:pPr lvl="1"/>
            <a:r>
              <a:rPr lang="en-US" dirty="0" smtClean="0"/>
              <a:t>Auto-ignition point at 140°F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Changes from last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Nickel carbonyl has been dropped as a catalyst and replaced by a Rhodium based catalyst</a:t>
            </a:r>
          </a:p>
          <a:p>
            <a:r>
              <a:rPr lang="en-US" dirty="0" smtClean="0"/>
              <a:t>Due to the above change, the reactor type of the first reaction has been changed</a:t>
            </a:r>
          </a:p>
          <a:p>
            <a:r>
              <a:rPr lang="en-US" dirty="0" smtClean="0"/>
              <a:t>Series compressors and coolers are being integrated into </a:t>
            </a:r>
            <a:r>
              <a:rPr lang="en-US" dirty="0" err="1" smtClean="0"/>
              <a:t>flowsheet</a:t>
            </a:r>
            <a:endParaRPr lang="en-US" dirty="0" smtClean="0"/>
          </a:p>
          <a:p>
            <a:r>
              <a:rPr lang="en-US" dirty="0" smtClean="0"/>
              <a:t>Catalyst separation has been modeled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Chemical Information Analysis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Reaction  Mechanism</a:t>
            </a:r>
          </a:p>
          <a:p>
            <a:pPr lvl="1"/>
            <a:r>
              <a:rPr lang="en-US" dirty="0" err="1" smtClean="0"/>
              <a:t>Syngas</a:t>
            </a:r>
            <a:r>
              <a:rPr lang="en-US" dirty="0" smtClean="0"/>
              <a:t> feed with Ethylene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Propionaldehyde</a:t>
            </a:r>
            <a:endParaRPr lang="en-US" dirty="0" smtClean="0">
              <a:sym typeface="Wingdings" pitchFamily="2" charset="2"/>
            </a:endParaRP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Catalyst: Rhodium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(1) CO +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+C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H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  CH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CH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CHO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Aldehyde</a:t>
            </a:r>
            <a:r>
              <a:rPr lang="en-US" dirty="0" smtClean="0">
                <a:sym typeface="Wingdings" pitchFamily="2" charset="2"/>
              </a:rPr>
              <a:t> oxidation  </a:t>
            </a:r>
            <a:r>
              <a:rPr lang="en-US" dirty="0" err="1" smtClean="0">
                <a:sym typeface="Wingdings" pitchFamily="2" charset="2"/>
              </a:rPr>
              <a:t>Propionic</a:t>
            </a:r>
            <a:r>
              <a:rPr lang="en-US" dirty="0" smtClean="0">
                <a:sym typeface="Wingdings" pitchFamily="2" charset="2"/>
              </a:rPr>
              <a:t> Acid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Catalyst: Cobalt Ion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(2) CH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CH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CHO + ½ 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 CH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CH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COOH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Catalyst Information</a:t>
            </a:r>
            <a:br>
              <a:rPr lang="en-US" dirty="0" smtClean="0"/>
            </a:br>
            <a:r>
              <a:rPr lang="en-US" dirty="0" smtClean="0"/>
              <a:t>Cobalt Halides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in the oxidation of Propionate to </a:t>
            </a:r>
            <a:r>
              <a:rPr lang="en-US" dirty="0" err="1" smtClean="0"/>
              <a:t>Propionic</a:t>
            </a:r>
            <a:r>
              <a:rPr lang="en-US" dirty="0" smtClean="0"/>
              <a:t> acid</a:t>
            </a:r>
          </a:p>
          <a:p>
            <a:r>
              <a:rPr lang="en-US" dirty="0" smtClean="0"/>
              <a:t>Reaction calls for Cobalt ion</a:t>
            </a:r>
          </a:p>
          <a:p>
            <a:pPr lvl="1"/>
            <a:r>
              <a:rPr lang="en-US" dirty="0" smtClean="0"/>
              <a:t>Dissolve cobalt halide in water to obtain ion</a:t>
            </a:r>
          </a:p>
          <a:p>
            <a:r>
              <a:rPr lang="en-US" dirty="0" smtClean="0"/>
              <a:t>Poisons:</a:t>
            </a:r>
          </a:p>
          <a:p>
            <a:pPr lvl="1"/>
            <a:r>
              <a:rPr lang="en-US" dirty="0" smtClean="0"/>
              <a:t>Potassium Carbonate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Competing Processes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Industry standard: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err="1" smtClean="0"/>
              <a:t>Hydrocarboxylation</a:t>
            </a:r>
            <a:r>
              <a:rPr lang="en-US" dirty="0" smtClean="0"/>
              <a:t> of ethylene using nickel carbonyl or ruthenium as catalyst:</a:t>
            </a:r>
          </a:p>
          <a:p>
            <a:pPr lvl="2">
              <a:buNone/>
            </a:pP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C=CH</a:t>
            </a:r>
            <a:r>
              <a:rPr lang="en-US" baseline="-25000" dirty="0" smtClean="0"/>
              <a:t>2</a:t>
            </a:r>
            <a:r>
              <a:rPr lang="en-US" dirty="0" smtClean="0"/>
              <a:t> + H</a:t>
            </a:r>
            <a:r>
              <a:rPr lang="en-US" baseline="-25000" dirty="0" smtClean="0"/>
              <a:t>2</a:t>
            </a:r>
            <a:r>
              <a:rPr lang="en-US" dirty="0" smtClean="0"/>
              <a:t>O + CO → CH</a:t>
            </a:r>
            <a:r>
              <a:rPr lang="en-US" baseline="-25000" dirty="0" smtClean="0"/>
              <a:t>3</a:t>
            </a:r>
            <a:r>
              <a:rPr lang="en-US" dirty="0" smtClean="0"/>
              <a:t>CH</a:t>
            </a:r>
            <a:r>
              <a:rPr lang="en-US" baseline="-25000" dirty="0" smtClean="0"/>
              <a:t>2</a:t>
            </a:r>
            <a:r>
              <a:rPr lang="en-US" dirty="0" smtClean="0"/>
              <a:t>COOH</a:t>
            </a:r>
          </a:p>
          <a:p>
            <a:r>
              <a:rPr lang="en-US" dirty="0" smtClean="0"/>
              <a:t>Our process :</a:t>
            </a:r>
          </a:p>
          <a:p>
            <a:pPr lvl="1"/>
            <a:r>
              <a:rPr lang="en-US" dirty="0" err="1" smtClean="0"/>
              <a:t>Hydroformylation</a:t>
            </a:r>
            <a:r>
              <a:rPr lang="en-US" dirty="0" smtClean="0"/>
              <a:t> involves the addition of a </a:t>
            </a:r>
            <a:r>
              <a:rPr lang="en-US" dirty="0" err="1" smtClean="0"/>
              <a:t>formyl</a:t>
            </a:r>
            <a:r>
              <a:rPr lang="en-US" dirty="0" smtClean="0"/>
              <a:t> group (CHO) and a hydrogen atom to a carbon-carbon double bond.</a:t>
            </a:r>
          </a:p>
          <a:p>
            <a:pPr lvl="1"/>
            <a:r>
              <a:rPr lang="en-US" dirty="0" smtClean="0"/>
              <a:t>Promotes chain extension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5928</TotalTime>
  <Words>869</Words>
  <Application>Microsoft Office PowerPoint</Application>
  <PresentationFormat>On-screen Show (4:3)</PresentationFormat>
  <Paragraphs>195</Paragraphs>
  <Slides>26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Flow</vt:lpstr>
      <vt:lpstr>Synthesis of Propionic acid from Syngas</vt:lpstr>
      <vt:lpstr>Focal Points</vt:lpstr>
      <vt:lpstr>Project Goal</vt:lpstr>
      <vt:lpstr>Design Basis</vt:lpstr>
      <vt:lpstr>Liquid Death</vt:lpstr>
      <vt:lpstr>Changes from last time</vt:lpstr>
      <vt:lpstr>Chemical Information Analysis</vt:lpstr>
      <vt:lpstr>Catalyst Information Cobalt Halides</vt:lpstr>
      <vt:lpstr>Competing Processes</vt:lpstr>
      <vt:lpstr>Competing Processes Pt. 2</vt:lpstr>
      <vt:lpstr>Flowsheeting</vt:lpstr>
      <vt:lpstr>Flowsheet (Left Side)</vt:lpstr>
      <vt:lpstr>Flowsheet (Center)</vt:lpstr>
      <vt:lpstr>Flowsheet (Right Side)</vt:lpstr>
      <vt:lpstr>Energy Sinks/Sources</vt:lpstr>
      <vt:lpstr>Equipment Sizing</vt:lpstr>
      <vt:lpstr>Propionic Acid Consumption</vt:lpstr>
      <vt:lpstr>Demand for Propionic Acid</vt:lpstr>
      <vt:lpstr>Control Scheme</vt:lpstr>
      <vt:lpstr>Chemical Economics</vt:lpstr>
      <vt:lpstr>Plant Economics</vt:lpstr>
      <vt:lpstr>In the Future</vt:lpstr>
      <vt:lpstr>Contact Information</vt:lpstr>
      <vt:lpstr>References</vt:lpstr>
      <vt:lpstr>References Pt. 2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Title</dc:title>
  <dc:creator>Kevin Thompson</dc:creator>
  <cp:lastModifiedBy>Kevin Thompson</cp:lastModifiedBy>
  <cp:revision>467</cp:revision>
  <dcterms:created xsi:type="dcterms:W3CDTF">2011-01-17T19:27:17Z</dcterms:created>
  <dcterms:modified xsi:type="dcterms:W3CDTF">2011-03-08T19:31:51Z</dcterms:modified>
</cp:coreProperties>
</file>